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52"/>
  </p:notesMasterIdLst>
  <p:handoutMasterIdLst>
    <p:handoutMasterId r:id="rId53"/>
  </p:handoutMasterIdLst>
  <p:sldIdLst>
    <p:sldId id="296" r:id="rId11"/>
    <p:sldId id="266" r:id="rId12"/>
    <p:sldId id="297" r:id="rId13"/>
    <p:sldId id="298" r:id="rId14"/>
    <p:sldId id="275" r:id="rId15"/>
    <p:sldId id="257" r:id="rId16"/>
    <p:sldId id="258" r:id="rId17"/>
    <p:sldId id="282" r:id="rId18"/>
    <p:sldId id="269" r:id="rId19"/>
    <p:sldId id="259" r:id="rId20"/>
    <p:sldId id="260" r:id="rId21"/>
    <p:sldId id="270" r:id="rId22"/>
    <p:sldId id="299" r:id="rId23"/>
    <p:sldId id="261" r:id="rId24"/>
    <p:sldId id="274" r:id="rId25"/>
    <p:sldId id="300" r:id="rId26"/>
    <p:sldId id="265" r:id="rId27"/>
    <p:sldId id="279" r:id="rId28"/>
    <p:sldId id="287" r:id="rId29"/>
    <p:sldId id="283" r:id="rId30"/>
    <p:sldId id="284" r:id="rId31"/>
    <p:sldId id="285" r:id="rId32"/>
    <p:sldId id="286" r:id="rId33"/>
    <p:sldId id="301" r:id="rId34"/>
    <p:sldId id="302" r:id="rId35"/>
    <p:sldId id="268" r:id="rId36"/>
    <p:sldId id="303" r:id="rId37"/>
    <p:sldId id="304" r:id="rId38"/>
    <p:sldId id="305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276" r:id="rId50"/>
    <p:sldId id="27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4F1"/>
    <a:srgbClr val="8BD6F3"/>
    <a:srgbClr val="8EDBFA"/>
    <a:srgbClr val="141F35"/>
    <a:srgbClr val="000000"/>
    <a:srgbClr val="2F5796"/>
    <a:srgbClr val="2F574D"/>
    <a:srgbClr val="2F5700"/>
    <a:srgbClr val="07164D"/>
    <a:srgbClr val="081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86326"/>
  </p:normalViewPr>
  <p:slideViewPr>
    <p:cSldViewPr snapToGrid="0" snapToObjects="1">
      <p:cViewPr varScale="1">
        <p:scale>
          <a:sx n="144" d="100"/>
          <a:sy n="144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55305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3AB96-36F9-DA43-8688-0C99C361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95646"/>
            <a:ext cx="8099425" cy="34332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6E981-55DE-8245-9BB4-6252E46D5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16CF5-CE1E-9E4E-8545-84D94D0D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5E830-DB72-8247-9CAE-B6615EC84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ABDDC-B3E3-0043-BA76-5615A1B4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335559"/>
            <a:ext cx="6877878" cy="24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" y="958056"/>
            <a:ext cx="7950200" cy="370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vs. Observed Plot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D62ED0-9267-EF4E-9585-5501DE938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5519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Confusion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Evaluation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DE18D0-DA15-E642-8D39-CC7F46E58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05937-583C-8142-8794-1F01465E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5566"/>
            <a:ext cx="8099425" cy="13733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Score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01D67-36EA-3249-AD1F-B18AE1760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6EFFD-EEDE-3245-B955-9F18338C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screening test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99% negative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1%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Zero model accuracy: 99%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360896-3917-8D47-94AB-AC699C8CD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1EAD20-DF3D-1641-84F6-93D98C62C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990315-98F6-7548-B5A8-424107DD1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8EC7-BD79-424C-88E1-09F9990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86" y="1125593"/>
            <a:ext cx="5640180" cy="2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0FE50-CA69-894B-96D9-32A8C11D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95" y="776451"/>
            <a:ext cx="46676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47EB0-57D8-3043-AE55-3CD8586E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557" y="776288"/>
            <a:ext cx="566580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51015B-B534-9F46-90F6-75E60358D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44DE6-5995-474F-AC4E-FB79D0190C48}"/>
              </a:ext>
            </a:extLst>
          </p:cNvPr>
          <p:cNvSpPr txBox="1"/>
          <p:nvPr/>
        </p:nvSpPr>
        <p:spPr>
          <a:xfrm>
            <a:off x="3601294" y="1735746"/>
            <a:ext cx="4955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True Negative (TN)</a:t>
            </a:r>
          </a:p>
          <a:p>
            <a:r>
              <a:rPr lang="en-US" sz="1400" dirty="0"/>
              <a:t>     Total number of predicted negatives that are actually negative</a:t>
            </a:r>
          </a:p>
          <a:p>
            <a:r>
              <a:rPr lang="en-US" sz="1600" b="1" dirty="0"/>
              <a:t>False Negative (FN)</a:t>
            </a:r>
            <a:r>
              <a:rPr lang="en-US" sz="1600" dirty="0"/>
              <a:t> a.k.a. </a:t>
            </a:r>
            <a:r>
              <a:rPr lang="en-US" sz="1600" b="1" dirty="0"/>
              <a:t>Type 2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negatives that are actually positive</a:t>
            </a:r>
          </a:p>
          <a:p>
            <a:r>
              <a:rPr lang="en-US" sz="1600" b="1" dirty="0"/>
              <a:t>True Positive (TP)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positive</a:t>
            </a:r>
          </a:p>
          <a:p>
            <a:r>
              <a:rPr lang="en-US" sz="1600" b="1" dirty="0"/>
              <a:t>False Positive (FP)</a:t>
            </a:r>
            <a:r>
              <a:rPr lang="en-US" sz="1600" dirty="0"/>
              <a:t> a.k.a. </a:t>
            </a:r>
            <a:r>
              <a:rPr lang="en-US" sz="1600" b="1" dirty="0"/>
              <a:t>Type 1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negative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94" y="776288"/>
            <a:ext cx="604123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B98ED-653D-EA4E-AFAA-4562B7A96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1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4424"/>
            <a:ext cx="4927600" cy="261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Calculation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55D5-08FE-1348-A990-04BB780C6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CFDB-AC67-5D4B-A83E-589FA492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95" y="945171"/>
            <a:ext cx="4112302" cy="29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to avoid Type 1 error (false positive)</a:t>
            </a:r>
          </a:p>
          <a:p>
            <a:r>
              <a:rPr lang="en-US" dirty="0"/>
              <a:t>Criminal trial</a:t>
            </a:r>
          </a:p>
          <a:p>
            <a:r>
              <a:rPr lang="en-US" b="1" dirty="0"/>
              <a:t>When to avoid Type 2 error (false negative)</a:t>
            </a:r>
          </a:p>
          <a:p>
            <a:r>
              <a:rPr lang="en-US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and Type 2 Errors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2B4CE1-C93D-3945-A185-12CB28EF4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8CD0C7-6DA6-4744-8FE9-53D9168C99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041B55-FCBB-7141-8BFB-BB134539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49" y="1101077"/>
            <a:ext cx="6661596" cy="3747148"/>
          </a:xfrm>
        </p:spPr>
      </p:pic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class_weight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None </a:t>
            </a:r>
            <a:r>
              <a:rPr lang="en-US" sz="2400" dirty="0"/>
              <a:t>(default): </a:t>
            </a:r>
          </a:p>
          <a:p>
            <a:r>
              <a:rPr lang="en-US" sz="2400" dirty="0"/>
              <a:t>	    </a:t>
            </a:r>
            <a:r>
              <a:rPr lang="en-US" sz="2000" dirty="0"/>
              <a:t>Gives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Balanced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Gives weights inversely proportional to class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Custom weight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class_weight = {0:0.8, 1:0.2}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 class_weight Hyperparamter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78354E-54A4-FF42-AAEE-F22323100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F7466E-0587-9A42-A3C3-30613EF69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81531-7670-3946-B7A5-0F93C145B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44" y="1101340"/>
            <a:ext cx="5227668" cy="294056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03928-A7CB-BC42-979D-0B8F3B49836D}"/>
              </a:ext>
            </a:extLst>
          </p:cNvPr>
          <p:cNvSpPr txBox="1"/>
          <p:nvPr/>
        </p:nvSpPr>
        <p:spPr>
          <a:xfrm>
            <a:off x="945897" y="4043463"/>
            <a:ext cx="52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class_weight = {0:0.25, 1:0.75}</a:t>
            </a:r>
          </a:p>
          <a:p>
            <a:r>
              <a:rPr lang="en-US" dirty="0"/>
              <a:t>Case 2: class_weight = {0:0.8, 1:0.2}</a:t>
            </a:r>
          </a:p>
        </p:txBody>
      </p:sp>
    </p:spTree>
    <p:extLst>
      <p:ext uri="{BB962C8B-B14F-4D97-AF65-F5344CB8AC3E}">
        <p14:creationId xmlns:p14="http://schemas.microsoft.com/office/powerpoint/2010/main" val="18320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28437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ROC</a:t>
            </a:r>
          </a:p>
          <a:p>
            <a:r>
              <a:rPr lang="en-US" dirty="0"/>
              <a:t>Receiver operating characteristic</a:t>
            </a:r>
          </a:p>
          <a:p>
            <a:r>
              <a:rPr lang="en-US" b="1" dirty="0"/>
              <a:t>AUC</a:t>
            </a:r>
          </a:p>
          <a:p>
            <a:r>
              <a:rPr lang="en-US" dirty="0"/>
              <a:t>Area under curve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Evaluation II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223CA-442D-004C-85D6-3809C6762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EAA07-8B3B-E845-95AD-8F87B91F6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&amp; AUC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E7FE71-9341-DF45-8E21-7ED1E28B1852}"/>
              </a:ext>
            </a:extLst>
          </p:cNvPr>
          <p:cNvSpPr/>
          <p:nvPr/>
        </p:nvSpPr>
        <p:spPr>
          <a:xfrm>
            <a:off x="6249879" y="2068497"/>
            <a:ext cx="1553593" cy="195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51160"/>
              </p:ext>
            </p:extLst>
          </p:nvPr>
        </p:nvGraphicFramePr>
        <p:xfrm>
          <a:off x="4721638" y="1864309"/>
          <a:ext cx="3277142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8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F86A6-CE20-3E49-84F0-23F857EBD20C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1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15351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24D03-C32E-CD4D-AB7F-51029DC7A4E8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D8FC8-71C3-DD45-A68F-38E13D04735A}"/>
              </a:ext>
            </a:extLst>
          </p:cNvPr>
          <p:cNvSpPr/>
          <p:nvPr/>
        </p:nvSpPr>
        <p:spPr>
          <a:xfrm>
            <a:off x="914400" y="4263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519" y="776288"/>
            <a:ext cx="4062786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2012 Kenneth Jensen / CC BY-SA 3.0 / </a:t>
            </a:r>
            <a:r>
              <a:rPr lang="en-US" dirty="0">
                <a:hlinkClick r:id="rId3"/>
              </a:rPr>
              <a:t>http://tinyurl.com/yxuuhnyx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27561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281B2-E7D9-484D-BF0E-E816AA6558FD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5A1300-99F1-114F-BAB3-1D7A6CBD4BDD}"/>
              </a:ext>
            </a:extLst>
          </p:cNvPr>
          <p:cNvSpPr/>
          <p:nvPr/>
        </p:nvSpPr>
        <p:spPr>
          <a:xfrm>
            <a:off x="1209040" y="399969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812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08633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131388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14E89-0B7F-C947-8065-0EB42AB1046E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09F476-9086-6246-B473-254824455C30}"/>
              </a:ext>
            </a:extLst>
          </p:cNvPr>
          <p:cNvSpPr/>
          <p:nvPr/>
        </p:nvSpPr>
        <p:spPr>
          <a:xfrm>
            <a:off x="1483360" y="3746635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84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27822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E983A-CA36-1C4C-B40E-15CE6FCC4346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672A5-54BC-124F-A42A-A230101EA20D}"/>
              </a:ext>
            </a:extLst>
          </p:cNvPr>
          <p:cNvSpPr/>
          <p:nvPr/>
        </p:nvSpPr>
        <p:spPr>
          <a:xfrm>
            <a:off x="3434080" y="1977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8703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F4255-E633-CD47-B9EF-DD707773C699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49264B-6BF1-D24B-B70D-DE1FBDCD9F8B}"/>
              </a:ext>
            </a:extLst>
          </p:cNvPr>
          <p:cNvSpPr/>
          <p:nvPr/>
        </p:nvSpPr>
        <p:spPr>
          <a:xfrm>
            <a:off x="41046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8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69519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24D03-C32E-CD4D-AB7F-51029DC7A4E8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D8FC8-71C3-DD45-A68F-38E13D04735A}"/>
              </a:ext>
            </a:extLst>
          </p:cNvPr>
          <p:cNvSpPr/>
          <p:nvPr/>
        </p:nvSpPr>
        <p:spPr>
          <a:xfrm>
            <a:off x="914400" y="4263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84912"/>
              </p:ext>
            </p:extLst>
          </p:nvPr>
        </p:nvGraphicFramePr>
        <p:xfrm>
          <a:off x="4721638" y="1864309"/>
          <a:ext cx="3268265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657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4186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281B2-E7D9-484D-BF0E-E816AA6558FD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5A1300-99F1-114F-BAB3-1D7A6CBD4BDD}"/>
              </a:ext>
            </a:extLst>
          </p:cNvPr>
          <p:cNvSpPr/>
          <p:nvPr/>
        </p:nvSpPr>
        <p:spPr>
          <a:xfrm>
            <a:off x="904240" y="3684559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63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286256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14E89-0B7F-C947-8065-0EB42AB1046E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09F476-9086-6246-B473-254824455C30}"/>
              </a:ext>
            </a:extLst>
          </p:cNvPr>
          <p:cNvSpPr/>
          <p:nvPr/>
        </p:nvSpPr>
        <p:spPr>
          <a:xfrm>
            <a:off x="9042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8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00044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4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8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E983A-CA36-1C4C-B40E-15CE6FCC4346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672A5-54BC-124F-A42A-A230101EA20D}"/>
              </a:ext>
            </a:extLst>
          </p:cNvPr>
          <p:cNvSpPr/>
          <p:nvPr/>
        </p:nvSpPr>
        <p:spPr>
          <a:xfrm>
            <a:off x="1534160" y="1358754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5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64344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F4255-E633-CD47-B9EF-DD707773C699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49264B-6BF1-D24B-B70D-DE1FBDCD9F8B}"/>
              </a:ext>
            </a:extLst>
          </p:cNvPr>
          <p:cNvSpPr/>
          <p:nvPr/>
        </p:nvSpPr>
        <p:spPr>
          <a:xfrm>
            <a:off x="41046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3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&amp; AUC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295AE-CD69-D14C-82DA-17D76E23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74688"/>
            <a:ext cx="4490423" cy="40719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E4FC1-9F84-3744-A4D7-20F85BBDE9C8}"/>
              </a:ext>
            </a:extLst>
          </p:cNvPr>
          <p:cNvSpPr txBox="1"/>
          <p:nvPr/>
        </p:nvSpPr>
        <p:spPr>
          <a:xfrm>
            <a:off x="5019040" y="1635760"/>
            <a:ext cx="276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– Random Model = 0.5</a:t>
            </a:r>
          </a:p>
          <a:p>
            <a:r>
              <a:rPr lang="en-US" dirty="0"/>
              <a:t>AUC – Perfect Model = 1</a:t>
            </a:r>
          </a:p>
        </p:txBody>
      </p:sp>
    </p:spTree>
    <p:extLst>
      <p:ext uri="{BB962C8B-B14F-4D97-AF65-F5344CB8AC3E}">
        <p14:creationId xmlns:p14="http://schemas.microsoft.com/office/powerpoint/2010/main" val="197489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281591-3DBA-4046-8063-8399ED6D2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Classifiers that have </a:t>
            </a:r>
            <a:r>
              <a:rPr lang="en-US" sz="3200" dirty="0"/>
              <a:t>decision_function()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r>
              <a:rPr lang="en-US" sz="3200" b="1" dirty="0"/>
              <a:t>Classifiers that have </a:t>
            </a:r>
            <a:r>
              <a:rPr lang="en-US" sz="3200" dirty="0"/>
              <a:t>predict_proba()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ROC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3C448A-5A21-7548-93C3-CAE86EB70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139" y="776288"/>
            <a:ext cx="42455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Models with ROC &amp;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6217C-67E0-C04E-A918-49E360DCD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60320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Evaluation Metrics for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R-squared (𝑅2)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Evaluation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94723A-FCDC-4E4A-90BF-79327A749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49516-8BCB-354D-ADD3-FA7F42D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48" y="1431627"/>
            <a:ext cx="3945439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12" y="2012156"/>
            <a:ext cx="2413000" cy="1600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Absolute Error (MAE)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8DB51A-E164-5540-94FA-AC6407683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A1D2E-7E1E-EB49-9CE4-AF707D3F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27" y="1377706"/>
            <a:ext cx="4099181" cy="2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462" y="1986756"/>
            <a:ext cx="2374900" cy="165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Squared Error (MSE)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25A393-1891-8843-ACA2-D41C5A5DB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FA809-2570-6A41-8642-1A89A9E0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91" y="1345901"/>
            <a:ext cx="4190053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18" y="1993269"/>
            <a:ext cx="2641600" cy="1638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Root Mean Squared Error (RMSE)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B55C50-76EE-984B-BE9C-693D222C9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13552</TotalTime>
  <Words>901</Words>
  <Application>Microsoft Macintosh PowerPoint</Application>
  <PresentationFormat>On-screen Show (16:9)</PresentationFormat>
  <Paragraphs>329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Evaluation</vt:lpstr>
      <vt:lpstr>Dataset Splitting</vt:lpstr>
      <vt:lpstr>CRISP-DM</vt:lpstr>
      <vt:lpstr>Model Evaluation</vt:lpstr>
      <vt:lpstr>Regression Evaluation Metrics</vt:lpstr>
      <vt:lpstr>Regression Evaluation</vt:lpstr>
      <vt:lpstr>Mean Absolute Error (MAE)  </vt:lpstr>
      <vt:lpstr>Mean Squared Error (MSE)  </vt:lpstr>
      <vt:lpstr>Root Mean Squared Error (RMSE)   </vt:lpstr>
      <vt:lpstr>R-squared</vt:lpstr>
      <vt:lpstr>Regression Metric Calculation </vt:lpstr>
      <vt:lpstr>Residual vs. Observed Plot</vt:lpstr>
      <vt:lpstr>Classification Evaluation Metrics I</vt:lpstr>
      <vt:lpstr>Classification Evaluation Metrics</vt:lpstr>
      <vt:lpstr>Accuracy Score</vt:lpstr>
      <vt:lpstr>Imbalanced Dataset</vt:lpstr>
      <vt:lpstr>Classification Report</vt:lpstr>
      <vt:lpstr>Confusion Matrix</vt:lpstr>
      <vt:lpstr>Confusion Matrix</vt:lpstr>
      <vt:lpstr>Metrics Calculation</vt:lpstr>
      <vt:lpstr>Type 1 and Type 2 Errors</vt:lpstr>
      <vt:lpstr>Classification Case Study: Direct Mail Marketing </vt:lpstr>
      <vt:lpstr>Adjust class_weight Hyperparamter </vt:lpstr>
      <vt:lpstr>Classification Case Study: Direct Mail Marketing </vt:lpstr>
      <vt:lpstr>Classification Evaluation Metrics I</vt:lpstr>
      <vt:lpstr>Classification Evaluation II </vt:lpstr>
      <vt:lpstr>ROC &amp; AUC</vt:lpstr>
      <vt:lpstr>ROC – Random Model</vt:lpstr>
      <vt:lpstr>ROC – Random Model</vt:lpstr>
      <vt:lpstr>ROC – Random Model</vt:lpstr>
      <vt:lpstr>ROC – Random Model</vt:lpstr>
      <vt:lpstr>ROC – Random Model</vt:lpstr>
      <vt:lpstr>ROC – Random Model</vt:lpstr>
      <vt:lpstr>ROC – Perfect Model</vt:lpstr>
      <vt:lpstr>ROC – Perfect Model</vt:lpstr>
      <vt:lpstr>ROC – Perfect Model</vt:lpstr>
      <vt:lpstr>ROC – Perfect Model</vt:lpstr>
      <vt:lpstr>ROC – Perfect Model</vt:lpstr>
      <vt:lpstr>ROC &amp; AUC</vt:lpstr>
      <vt:lpstr>Plot ROC</vt:lpstr>
      <vt:lpstr>Compare Models with ROC &amp; AUC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70</cp:revision>
  <dcterms:created xsi:type="dcterms:W3CDTF">2019-10-12T20:28:15Z</dcterms:created>
  <dcterms:modified xsi:type="dcterms:W3CDTF">2020-01-07T15:54:23Z</dcterms:modified>
</cp:coreProperties>
</file>